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28"/>
  </p:notesMasterIdLst>
  <p:handoutMasterIdLst>
    <p:handoutMasterId r:id="rId29"/>
  </p:handoutMasterIdLst>
  <p:sldIdLst>
    <p:sldId id="335" r:id="rId2"/>
    <p:sldId id="337" r:id="rId3"/>
    <p:sldId id="384" r:id="rId4"/>
    <p:sldId id="378" r:id="rId5"/>
    <p:sldId id="379" r:id="rId6"/>
    <p:sldId id="380" r:id="rId7"/>
    <p:sldId id="343" r:id="rId8"/>
    <p:sldId id="344" r:id="rId9"/>
    <p:sldId id="346" r:id="rId10"/>
    <p:sldId id="347" r:id="rId11"/>
    <p:sldId id="374" r:id="rId12"/>
    <p:sldId id="375" r:id="rId13"/>
    <p:sldId id="348" r:id="rId14"/>
    <p:sldId id="376" r:id="rId15"/>
    <p:sldId id="377" r:id="rId16"/>
    <p:sldId id="364" r:id="rId17"/>
    <p:sldId id="365" r:id="rId18"/>
    <p:sldId id="386" r:id="rId19"/>
    <p:sldId id="381" r:id="rId20"/>
    <p:sldId id="382" r:id="rId21"/>
    <p:sldId id="383" r:id="rId22"/>
    <p:sldId id="385" r:id="rId23"/>
    <p:sldId id="372" r:id="rId24"/>
    <p:sldId id="373" r:id="rId25"/>
    <p:sldId id="336" r:id="rId26"/>
    <p:sldId id="333" r:id="rId2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C00"/>
    <a:srgbClr val="9ED000"/>
    <a:srgbClr val="F4FCD8"/>
    <a:srgbClr val="FFFFFF"/>
    <a:srgbClr val="E8FFC8"/>
    <a:srgbClr val="FAF7C8"/>
    <a:srgbClr val="FAF8C8"/>
    <a:srgbClr val="F5FFC2"/>
    <a:srgbClr val="EBFFD2"/>
    <a:srgbClr val="EB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7633" autoAdjust="0"/>
  </p:normalViewPr>
  <p:slideViewPr>
    <p:cSldViewPr>
      <p:cViewPr>
        <p:scale>
          <a:sx n="80" d="100"/>
          <a:sy n="80" d="100"/>
        </p:scale>
        <p:origin x="-1074" y="-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21.09.2012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21.09.2012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62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5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12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9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97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254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473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0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05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439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456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15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147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35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1" name="TextBox 5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2" name="TextBox 5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3" name="TextBox 5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4" name="TextBox 5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5" name="TextBox 5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56" name="TextBox 5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7" name="TextBox 5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8" name="TextBox 5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59" name="TextBox 5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0" name="TextBox 5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1" name="TextBox 6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2" name="TextBox 6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3" name="TextBox 6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64" name="TextBox 6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5" name="TextBox 6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6" name="TextBox 6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7" name="TextBox 6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69" name="TextBox 6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www.telerik-kids.com/" TargetMode="External"/><Relationship Id="rId18" Type="http://schemas.openxmlformats.org/officeDocument/2006/relationships/hyperlink" Target="http://clouddevcourse.telerik.com/" TargetMode="External"/><Relationship Id="rId26" Type="http://schemas.openxmlformats.org/officeDocument/2006/relationships/hyperlink" Target="http://www.introprogramming.info/" TargetMode="Externa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://codecourse.telerik.com/" TargetMode="External"/><Relationship Id="rId34" Type="http://schemas.microsoft.com/office/2007/relationships/hdphoto" Target="../media/hdphoto1.wdp"/><Relationship Id="rId7" Type="http://schemas.openxmlformats.org/officeDocument/2006/relationships/slideLayout" Target="../slideLayouts/slideLayout7.xml"/><Relationship Id="rId12" Type="http://schemas.openxmlformats.org/officeDocument/2006/relationships/hyperlink" Target="http://kursove-uroci-knigi-obuchenie-programirane-web-design-csharp.info/" TargetMode="External"/><Relationship Id="rId17" Type="http://schemas.openxmlformats.org/officeDocument/2006/relationships/hyperlink" Target="http://mvccourse.telerik.com/" TargetMode="External"/><Relationship Id="rId25" Type="http://schemas.openxmlformats.org/officeDocument/2006/relationships/hyperlink" Target="http://mobiledevcourse.telerik.com/" TargetMode="Externa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hyperlink" Target="http://schoolacademy.telerik.com/" TargetMode="External"/><Relationship Id="rId20" Type="http://schemas.openxmlformats.org/officeDocument/2006/relationships/hyperlink" Target="http://www.nakov.com/" TargetMode="External"/><Relationship Id="rId29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://forums.academy.telerik.com/" TargetMode="External"/><Relationship Id="rId24" Type="http://schemas.openxmlformats.org/officeDocument/2006/relationships/hyperlink" Target="http://academy.telerik.com/" TargetMode="Externa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hyperlink" Target="http://html5course.telerik.com/" TargetMode="External"/><Relationship Id="rId23" Type="http://schemas.openxmlformats.org/officeDocument/2006/relationships/hyperlink" Target="http://aspnetcourse.telerik.com/" TargetMode="External"/><Relationship Id="rId28" Type="http://schemas.openxmlformats.org/officeDocument/2006/relationships/hyperlink" Target="http://www.nikolay.it/" TargetMode="External"/><Relationship Id="rId10" Type="http://schemas.openxmlformats.org/officeDocument/2006/relationships/theme" Target="../theme/theme1.xml"/><Relationship Id="rId19" Type="http://schemas.openxmlformats.org/officeDocument/2006/relationships/hyperlink" Target="http://www.bgcoder.com/" TargetMode="Externa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://seocourse.telerik.com/" TargetMode="External"/><Relationship Id="rId22" Type="http://schemas.openxmlformats.org/officeDocument/2006/relationships/hyperlink" Target="http://algoacademy.telerik.com/" TargetMode="External"/><Relationship Id="rId27" Type="http://schemas.openxmlformats.org/officeDocument/2006/relationships/hyperlink" Target="http://www.minkov.it/" TargetMode="Externa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5401" y="304800"/>
            <a:ext cx="1816798" cy="331718"/>
            <a:chOff x="1236228" y="1523999"/>
            <a:chExt cx="4351212" cy="3261410"/>
          </a:xfrm>
          <a:solidFill>
            <a:schemeClr val="bg1"/>
          </a:solidFill>
        </p:grpSpPr>
        <p:sp>
          <p:nvSpPr>
            <p:cNvPr id="10" name="TextBox 9">
              <a:hlinkClick r:id="rId11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" name="TextBox 10">
              <a:hlinkClick r:id="rId12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2" name="TextBox 11">
              <a:hlinkClick r:id="rId13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3" name="TextBox 12">
              <a:hlinkClick r:id="rId14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4" name="TextBox 13">
              <a:hlinkClick r:id="rId15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5" name="TextBox 14">
              <a:hlinkClick r:id="rId16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6" name="TextBox 15">
              <a:hlinkClick r:id="rId17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8" name="TextBox 17">
              <a:hlinkClick r:id="rId18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19" name="TextBox 18">
              <a:hlinkClick r:id="rId19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0" name="TextBox 19">
              <a:hlinkClick r:id="rId20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1" name="TextBox 20">
              <a:hlinkClick r:id="rId21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hlinkClick r:id="rId22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3" name="TextBox 22">
              <a:hlinkClick r:id="rId23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TextBox 23">
              <a:hlinkClick r:id="rId24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5" name="TextBox 24">
              <a:hlinkClick r:id="rId25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6" name="TextBox 25">
              <a:hlinkClick r:id="rId26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27" name="TextBox 26">
              <a:hlinkClick r:id="rId27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hlinkClick r:id="rId28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1" name="TextBox 30">
              <a:hlinkClick r:id="rId29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 descr="Telerik Academy for Software Engineers - http://academy.telerik.com" title="Telerik Software Academy"/>
          <p:cNvPicPr>
            <a:picLocks noChangeAspect="1" noChangeArrowheads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 userDrawn="1"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 userDrawn="1"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1" r:id="rId6"/>
    <p:sldLayoutId id="2147483688" r:id="rId7"/>
    <p:sldLayoutId id="2147483704" r:id="rId8"/>
    <p:sldLayoutId id="2147483703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academy.telerik.com/" TargetMode="External"/><Relationship Id="rId7" Type="http://schemas.openxmlformats.org/officeDocument/2006/relationships/hyperlink" Target="http://html5course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microsoft.com/office/2007/relationships/hdphoto" Target="../media/hdphoto2.wdp"/><Relationship Id="rId4" Type="http://schemas.openxmlformats.org/officeDocument/2006/relationships/hyperlink" Target="http://www.nakov.com/" TargetMode="External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gif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gif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hyperlink" Target="http://www.zeldman.com/dwws/" TargetMode="External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quirksmode.org/book/" TargetMode="External"/><Relationship Id="rId5" Type="http://schemas.openxmlformats.org/officeDocument/2006/relationships/hyperlink" Target="http://oreilly.com/catalog/9780596527334" TargetMode="External"/><Relationship Id="rId10" Type="http://schemas.openxmlformats.org/officeDocument/2006/relationships/image" Target="../media/image60.jpeg"/><Relationship Id="rId4" Type="http://schemas.openxmlformats.org/officeDocument/2006/relationships/hyperlink" Target="http://oreilly.com/catalog/9780596527327" TargetMode="External"/><Relationship Id="rId9" Type="http://schemas.openxmlformats.org/officeDocument/2006/relationships/image" Target="../media/image5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://html5course.telerik.com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orums.academy.telerik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://www.facebook.com/telerikacadem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academy.telerik.com/" TargetMode="External"/><Relationship Id="rId9" Type="http://schemas.openxmlformats.org/officeDocument/2006/relationships/hyperlink" Target="http://facebook.com/TelerikAcadem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 Design and </a:t>
            </a:r>
            <a:br>
              <a:rPr lang="en-US" dirty="0" smtClean="0"/>
            </a:br>
            <a:r>
              <a:rPr lang="en-US" dirty="0" smtClean="0"/>
              <a:t>UI Technologies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Track Overview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Svetlin Nakov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833646"/>
            <a:ext cx="3352800" cy="646331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academy.telerik.com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5029200"/>
            <a:ext cx="3657600" cy="800219"/>
          </a:xfrm>
        </p:spPr>
        <p:txBody>
          <a:bodyPr/>
          <a:lstStyle/>
          <a:p>
            <a:r>
              <a:rPr lang="en-US" dirty="0"/>
              <a:t>Manager Technical Training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457200" y="5405735"/>
            <a:ext cx="3352800" cy="369332"/>
          </a:xfrm>
        </p:spPr>
        <p:txBody>
          <a:bodyPr/>
          <a:lstStyle/>
          <a:p>
            <a:r>
              <a:rPr lang="en-US" sz="1800" dirty="0" smtClean="0">
                <a:hlinkClick r:id="rId4"/>
              </a:rPr>
              <a:t>www.nakov.com</a:t>
            </a:r>
            <a:endParaRPr lang="en-US" sz="1800" dirty="0"/>
          </a:p>
        </p:txBody>
      </p:sp>
      <p:pic>
        <p:nvPicPr>
          <p:cNvPr id="13" name="Picture 2" descr="http://degreedirectory.org/cimages/multimages/2/technology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44" b="17744"/>
          <a:stretch>
            <a:fillRect/>
          </a:stretch>
        </p:blipFill>
        <p:spPr bwMode="auto"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8699" y="228600"/>
            <a:ext cx="1300501" cy="141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>
            <a:hlinkClick r:id="rId7" tooltip="&quot;Web Design with HTML 5, CSS 3 and JavaScript&quot; course @ Telerik Academy"/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404485"/>
            <a:ext cx="1230302" cy="97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://www.waynewelch.com/images/tn05.gif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1718734" cy="1574722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39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</a:pPr>
            <a:r>
              <a:rPr lang="en-US" dirty="0"/>
              <a:t>HTML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Web Design Concepts and Tools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Introduction to HTML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HTML Forms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Semantic HTML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latin typeface="+mj-lt"/>
              </a:rPr>
              <a:t>Test Preparation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Basics Test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7676">
            <a:off x="5881267" y="1735208"/>
            <a:ext cx="2533650" cy="1809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9830">
            <a:off x="5082663" y="4372024"/>
            <a:ext cx="2641600" cy="1981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351" y="3769011"/>
            <a:ext cx="2466975" cy="1847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4858">
            <a:off x="3859289" y="5147507"/>
            <a:ext cx="1676400" cy="154744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7337">
            <a:off x="4475338" y="3255323"/>
            <a:ext cx="1371600" cy="10273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503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100000"/>
              </a:lnSpc>
            </a:pPr>
            <a:r>
              <a:rPr lang="en-US" dirty="0"/>
              <a:t>CSS Styling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CSS </a:t>
            </a:r>
            <a:r>
              <a:rPr lang="en-US" dirty="0"/>
              <a:t>Basics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CSS Presentation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CSS Positioning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CSS 3 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Exam Preparation</a:t>
            </a:r>
          </a:p>
          <a:p>
            <a:pPr marL="523875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Styling Exam</a:t>
            </a:r>
          </a:p>
          <a:p>
            <a:pPr>
              <a:lnSpc>
                <a:spcPct val="100000"/>
              </a:lnSpc>
              <a:tabLst/>
            </a:pPr>
            <a:endParaRPr lang="en-US" dirty="0" smtClean="0">
              <a:latin typeface="+mj-lt"/>
            </a:endParaRPr>
          </a:p>
          <a:p>
            <a:pPr>
              <a:lnSpc>
                <a:spcPct val="100000"/>
              </a:lnSpc>
              <a:tabLst/>
            </a:pPr>
            <a:r>
              <a:rPr lang="en-US" dirty="0" smtClean="0">
                <a:latin typeface="+mj-lt"/>
              </a:rPr>
              <a:t>Parallel course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</a:rPr>
              <a:t>Photoshop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87" y="4973871"/>
            <a:ext cx="2743200" cy="15633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6743">
            <a:off x="6792674" y="2738184"/>
            <a:ext cx="1841773" cy="1841773"/>
          </a:xfrm>
          <a:prstGeom prst="roundRect">
            <a:avLst>
              <a:gd name="adj" fmla="val 894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11871">
            <a:off x="5154453" y="2974342"/>
            <a:ext cx="1092032" cy="10920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969">
            <a:off x="4234853" y="4679827"/>
            <a:ext cx="1529312" cy="1529312"/>
          </a:xfrm>
          <a:prstGeom prst="roundRect">
            <a:avLst>
              <a:gd name="adj" fmla="val 108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t="4183" r="2975"/>
          <a:stretch/>
        </p:blipFill>
        <p:spPr>
          <a:xfrm rot="21256621">
            <a:off x="6181576" y="1211849"/>
            <a:ext cx="1478195" cy="1152702"/>
          </a:xfrm>
          <a:prstGeom prst="roundRect">
            <a:avLst>
              <a:gd name="adj" fmla="val 1588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5916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Slice and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102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Creating websites with HTML and CSS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>
                <a:latin typeface="+mj-lt"/>
              </a:rPr>
              <a:t>Workshop – Slice &amp; Dice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Slice &amp; Dice Exam</a:t>
            </a:r>
          </a:p>
          <a:p>
            <a:pPr marL="871538" lvl="1" indent="-514350">
              <a:lnSpc>
                <a:spcPct val="100000"/>
              </a:lnSpc>
              <a:buFont typeface="+mj-lt"/>
              <a:buAutoNum type="arabicPeriod"/>
            </a:pPr>
            <a:endParaRPr lang="en-US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1" y="5128857"/>
            <a:ext cx="1647698" cy="122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469341"/>
            <a:ext cx="1752600" cy="121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128857"/>
            <a:ext cx="1752600" cy="12294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2" name="Group 11"/>
          <p:cNvGrpSpPr/>
          <p:nvPr/>
        </p:nvGrpSpPr>
        <p:grpSpPr>
          <a:xfrm>
            <a:off x="3773907" y="1435880"/>
            <a:ext cx="4495150" cy="2822355"/>
            <a:chOff x="3545306" y="1435880"/>
            <a:chExt cx="4495150" cy="282235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6306" y="2581835"/>
              <a:ext cx="2724150" cy="1676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6347">
              <a:off x="3545306" y="1435880"/>
              <a:ext cx="3465094" cy="27432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353"/>
            <a:stretch/>
          </p:blipFill>
          <p:spPr>
            <a:xfrm>
              <a:off x="5316306" y="2581835"/>
              <a:ext cx="725906" cy="1676400"/>
            </a:xfrm>
            <a:prstGeom prst="rect">
              <a:avLst/>
            </a:prstGeom>
            <a:effectLst/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07" y="4724399"/>
            <a:ext cx="2724150" cy="16338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631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100000"/>
              </a:lnSpc>
            </a:pPr>
            <a:r>
              <a:rPr lang="en-US" dirty="0"/>
              <a:t>JavaScript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4864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Intro to JavaScript development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Data Types and Variables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Operators and Expression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 smtClean="0"/>
              <a:t>Conditional Statements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Practical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Parallel course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Management Systems (CMS)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43075"/>
            <a:ext cx="2381250" cy="1914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35" y="5073464"/>
            <a:ext cx="1041230" cy="1027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149539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13181">
            <a:off x="3371961" y="4693420"/>
            <a:ext cx="1158530" cy="98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100000"/>
              </a:lnSpc>
            </a:pPr>
            <a:r>
              <a:rPr lang="en-US" dirty="0"/>
              <a:t> </a:t>
            </a:r>
            <a:r>
              <a:rPr lang="en-US" dirty="0" smtClean="0"/>
              <a:t>Advanced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4864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Loops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Arrays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Functions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Using Objects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DOM Manipulation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JavaScript OOP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JavaScript Events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JavaScript APIs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/>
              <a:t>Exam Preparation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Practical Exam</a:t>
            </a: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smtClean="0"/>
              <a:t>Parallel course – Search Engine Optimization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6981">
            <a:off x="6671524" y="1125072"/>
            <a:ext cx="2238375" cy="17924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3221">
            <a:off x="6382356" y="4564868"/>
            <a:ext cx="2238375" cy="1468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7741">
            <a:off x="6421308" y="3168214"/>
            <a:ext cx="2238374" cy="1049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8530">
            <a:off x="4976613" y="1090859"/>
            <a:ext cx="1504950" cy="9774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794775">
            <a:off x="3893944" y="3133725"/>
            <a:ext cx="3048000" cy="1504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09206">
            <a:off x="3269279" y="1620215"/>
            <a:ext cx="1520971" cy="11476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7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pPr marL="514350" indent="-514350">
              <a:lnSpc>
                <a:spcPct val="100000"/>
              </a:lnSpc>
            </a:pPr>
            <a:r>
              <a:rPr lang="en-US" dirty="0" smtClean="0"/>
              <a:t>JavaScript Libraries and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486400"/>
          </a:xfrm>
        </p:spPr>
        <p:txBody>
          <a:bodyPr/>
          <a:lstStyle/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JavaScript Libraries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err="1" smtClean="0"/>
              <a:t>jQuery</a:t>
            </a:r>
            <a:endParaRPr lang="en-US" dirty="0" smtClean="0"/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Asynchronous JavaScript and XML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Web Services and REST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Consuming </a:t>
            </a:r>
            <a:r>
              <a:rPr lang="en-US" dirty="0" err="1" smtClean="0"/>
              <a:t>RESTful</a:t>
            </a:r>
            <a:r>
              <a:rPr lang="en-US" dirty="0" smtClean="0"/>
              <a:t> web services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Working with External JavaScript APIs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JavaScript UI Frameworks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Best Practices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/>
              <a:t>Exam Preparation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endParaRPr lang="en-US" dirty="0" smtClean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64" y="2133600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5840">
            <a:off x="5775382" y="5029199"/>
            <a:ext cx="1524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41" y="4267200"/>
            <a:ext cx="1385047" cy="1385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89" y="1066800"/>
            <a:ext cx="1609725" cy="9658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582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1447800"/>
            <a:ext cx="8229600" cy="685800"/>
          </a:xfrm>
        </p:spPr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457200" y="2097880"/>
            <a:ext cx="8229600" cy="569120"/>
          </a:xfrm>
        </p:spPr>
        <p:txBody>
          <a:bodyPr/>
          <a:lstStyle/>
          <a:p>
            <a:r>
              <a:rPr lang="en-US" dirty="0" smtClean="0"/>
              <a:t>Exams and Grades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046503"/>
            <a:ext cx="3919536" cy="3063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12" y="2895600"/>
            <a:ext cx="4457924" cy="336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4484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Scoring </a:t>
            </a:r>
            <a:r>
              <a:rPr lang="en-US" dirty="0" smtClean="0"/>
              <a:t>for HTML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Attendance </a:t>
            </a:r>
            <a:r>
              <a:rPr lang="en-US" sz="3000" dirty="0"/>
              <a:t>–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12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Test</a:t>
            </a:r>
            <a:r>
              <a:rPr lang="en-US" sz="3000" dirty="0"/>
              <a:t> –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0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574675" lvl="2" indent="-282575">
              <a:lnSpc>
                <a:spcPct val="12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Serves as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primary pass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/</a:t>
            </a:r>
            <a:b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fail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criteria </a:t>
            </a:r>
            <a:r>
              <a:rPr lang="en-US" dirty="0" smtClean="0"/>
              <a:t>for </a:t>
            </a:r>
            <a:r>
              <a:rPr lang="en-US" dirty="0"/>
              <a:t>the course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000" dirty="0"/>
              <a:t>–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25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12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Forums</a:t>
            </a:r>
            <a:r>
              <a:rPr lang="en-US" sz="3000" dirty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activity</a:t>
            </a:r>
            <a:r>
              <a:rPr lang="en-US" sz="3000" dirty="0"/>
              <a:t> – bonus up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12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Helping</a:t>
            </a:r>
            <a:r>
              <a:rPr lang="en-US" sz="3000" dirty="0"/>
              <a:t> the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</a:t>
            </a:r>
            <a:r>
              <a:rPr lang="en-US" sz="3000" dirty="0"/>
              <a:t> students – bonus up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lnSpc>
                <a:spcPct val="120000"/>
              </a:lnSpc>
            </a:pP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Knowledge sharing / blogging </a:t>
            </a:r>
            <a:r>
              <a:rPr lang="en-US" sz="3000" dirty="0"/>
              <a:t>– bonus up to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124" y="1600200"/>
            <a:ext cx="2283276" cy="2104776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303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Pass / Fail / Excellence </a:t>
            </a:r>
            <a:br>
              <a:rPr lang="en-US" dirty="0" smtClean="0"/>
            </a:br>
            <a:r>
              <a:rPr lang="en-US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686800" cy="5638800"/>
          </a:xfrm>
        </p:spPr>
        <p:txBody>
          <a:bodyPr/>
          <a:lstStyle/>
          <a:p>
            <a:r>
              <a:rPr lang="en-US" dirty="0" smtClean="0"/>
              <a:t>HTML Basics – pass / fail / excellence criteria:</a:t>
            </a:r>
          </a:p>
          <a:p>
            <a:pPr lvl="1"/>
            <a:r>
              <a:rPr lang="en-US" dirty="0" smtClean="0"/>
              <a:t>Test</a:t>
            </a:r>
          </a:p>
          <a:p>
            <a:pPr lvl="2"/>
            <a:r>
              <a:rPr lang="en-US" dirty="0" smtClean="0"/>
              <a:t>Very low results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fail </a:t>
            </a:r>
            <a:r>
              <a:rPr lang="en-US" dirty="0" smtClean="0">
                <a:sym typeface="Wingdings" pitchFamily="2" charset="2"/>
              </a:rPr>
              <a:t>(course not taken)</a:t>
            </a:r>
            <a:endParaRPr lang="bg-BG" dirty="0" smtClean="0"/>
          </a:p>
          <a:p>
            <a:pPr lvl="2"/>
            <a:r>
              <a:rPr lang="en-US" dirty="0" smtClean="0"/>
              <a:t>Average </a:t>
            </a:r>
            <a:r>
              <a:rPr lang="en-US" dirty="0"/>
              <a:t>results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pass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(course </a:t>
            </a:r>
            <a:r>
              <a:rPr lang="en-US" dirty="0" smtClean="0">
                <a:sym typeface="Wingdings" pitchFamily="2" charset="2"/>
              </a:rPr>
              <a:t>taken)</a:t>
            </a:r>
            <a:endParaRPr lang="bg-BG" dirty="0">
              <a:solidFill>
                <a:schemeClr val="accent5">
                  <a:lumMod val="20000"/>
                  <a:lumOff val="80000"/>
                </a:schemeClr>
              </a:solidFill>
              <a:sym typeface="Wingdings" pitchFamily="2" charset="2"/>
            </a:endParaRPr>
          </a:p>
          <a:p>
            <a:pPr lvl="2"/>
            <a:r>
              <a:rPr lang="en-US" dirty="0"/>
              <a:t>High results </a:t>
            </a:r>
            <a:r>
              <a:rPr lang="en-US" dirty="0" smtClean="0"/>
              <a:t>+ Homework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pass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sym typeface="Wingdings" pitchFamily="2" charset="2"/>
              </a:rPr>
              <a:t>excellence</a:t>
            </a:r>
          </a:p>
          <a:p>
            <a:pPr lvl="1"/>
            <a:r>
              <a:rPr lang="en-US" dirty="0" smtClean="0"/>
              <a:t>Homework</a:t>
            </a:r>
          </a:p>
          <a:p>
            <a:pPr lvl="2"/>
            <a:r>
              <a:rPr lang="en-US" dirty="0" smtClean="0"/>
              <a:t>Good results required to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pass with excellence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9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HTML Basics Test –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Sample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364503"/>
          </a:xfrm>
        </p:spPr>
        <p:txBody>
          <a:bodyPr/>
          <a:lstStyle/>
          <a:p>
            <a:r>
              <a:rPr lang="en-US" sz="2800" dirty="0" smtClean="0"/>
              <a:t>You are given the following (exact) HTML code: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19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62000" y="1872496"/>
            <a:ext cx="344011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&lt;p&gt;This is\r\n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multi-line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text&lt;/p&gt;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sp>
        <p:nvSpPr>
          <p:cNvPr id="6" name="Oval 5"/>
          <p:cNvSpPr/>
          <p:nvPr/>
        </p:nvSpPr>
        <p:spPr>
          <a:xfrm>
            <a:off x="3465321" y="5635584"/>
            <a:ext cx="609600" cy="609600"/>
          </a:xfrm>
          <a:prstGeom prst="ellipse">
            <a:avLst/>
          </a:prstGeom>
          <a:solidFill>
            <a:schemeClr val="accent6">
              <a:alpha val="25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6855" y="3853147"/>
            <a:ext cx="2302553" cy="151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/>
            </a:pPr>
            <a: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</a:t>
            </a:r>
            <a: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/>
            </a:r>
            <a:b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multi-line</a:t>
            </a:r>
            <a:b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1400" y="3853147"/>
            <a:ext cx="1905000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2"/>
            </a:pPr>
            <a: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404 – not found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6855" y="5635584"/>
            <a:ext cx="3152145" cy="1024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 algn="just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3"/>
            </a:pPr>
            <a: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</a:t>
            </a:r>
            <a:b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400" b="1" dirty="0" smtClean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multi-line </a:t>
            </a:r>
            <a: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1400" y="5635584"/>
            <a:ext cx="5291833" cy="5370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4338" indent="-51435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+mj-lt"/>
              <a:buAutoNum type="alphaLcParenR" startAt="4"/>
            </a:pPr>
            <a:r>
              <a:rPr lang="en-US" sz="2400" b="1" dirty="0">
                <a:solidFill>
                  <a:srgbClr val="CCFF66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is\r\n multi-line text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505200" y="2362200"/>
            <a:ext cx="2895600" cy="11430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defRPr sz="4400" b="1" kern="1200" baseline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354837" y="1954397"/>
            <a:ext cx="4331964" cy="1788093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defRPr sz="4400" b="1" kern="1200" baseline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2"/>
                </a:solidFill>
                <a:latin typeface="Corbel" pitchFamily="34" charset="0"/>
              </a:defRPr>
            </a:lvl9pPr>
          </a:lstStyle>
          <a:p>
            <a:pPr marL="282575" lvl="0" indent="-282575" algn="l">
              <a:lnSpc>
                <a:spcPct val="105000"/>
              </a:lnSpc>
              <a:spcBef>
                <a:spcPts val="18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What will the page </a:t>
            </a:r>
            <a:r>
              <a:rPr lang="en-US" sz="320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text look </a:t>
            </a:r>
            <a:r>
              <a:rPr lang="en-US" sz="3200" dirty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like in a modern browser</a:t>
            </a:r>
            <a:r>
              <a:rPr lang="en-US" sz="3200" dirty="0" smtClean="0">
                <a:ln>
                  <a:noFill/>
                </a:ln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ea"/>
                <a:cs typeface="+mn-cs"/>
              </a:rPr>
              <a:t>?</a:t>
            </a:r>
            <a:endParaRPr lang="en-US" sz="3200" dirty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94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1950" indent="-36195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"Software Academy" </a:t>
            </a:r>
            <a:r>
              <a:rPr lang="en-US" dirty="0" smtClean="0"/>
              <a:t>Program – reminder</a:t>
            </a:r>
          </a:p>
          <a:p>
            <a:pPr marL="361950" indent="-36195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 smtClean="0"/>
              <a:t>Track Objectives </a:t>
            </a:r>
            <a:r>
              <a:rPr lang="en-US" dirty="0"/>
              <a:t>&amp;</a:t>
            </a:r>
            <a:br>
              <a:rPr lang="en-US" dirty="0"/>
            </a:br>
            <a:r>
              <a:rPr lang="en-US" dirty="0" smtClean="0"/>
              <a:t>Program</a:t>
            </a:r>
            <a:endParaRPr lang="en-US" dirty="0"/>
          </a:p>
          <a:p>
            <a:pPr marL="361950" indent="-36195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 smtClean="0"/>
              <a:t>Assessment</a:t>
            </a:r>
            <a:endParaRPr lang="en-US" dirty="0"/>
          </a:p>
          <a:p>
            <a:pPr marL="361950" indent="-361950">
              <a:lnSpc>
                <a:spcPct val="100000"/>
              </a:lnSpc>
              <a:buFont typeface="+mj-lt"/>
              <a:buAutoNum type="arabicPeriod"/>
              <a:tabLst/>
            </a:pPr>
            <a:r>
              <a:rPr lang="en-US" dirty="0"/>
              <a:t>Learning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31746" name="Picture 2" descr="http://www.colophon.com/gallery/gelman/library/toc-gelman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474" y="1828800"/>
            <a:ext cx="3198951" cy="23622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0"/>
            <a:ext cx="3114207" cy="1152732"/>
          </a:xfrm>
          <a:prstGeom prst="roundRect">
            <a:avLst>
              <a:gd name="adj" fmla="val 2957"/>
            </a:avLst>
          </a:prstGeom>
          <a:noFill/>
          <a:ln>
            <a:solidFill>
              <a:schemeClr val="tx2">
                <a:lumMod val="50000"/>
                <a:alpha val="50000"/>
              </a:schemeClr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42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143000"/>
            <a:ext cx="6324600" cy="13716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HTML Basics Course –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707480"/>
            <a:ext cx="6324600" cy="569120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8194" name="Picture 2" descr="http://www.nakov.com/wp-content/uploads/2010/05/Telerik-Academy-CSharp-Fundamentals-Final-Exam-April-2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557625"/>
            <a:ext cx="3657600" cy="253837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049" y="3538575"/>
            <a:ext cx="3836955" cy="2557425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48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228600"/>
            <a:ext cx="7086600" cy="838200"/>
          </a:xfrm>
        </p:spPr>
        <p:txBody>
          <a:bodyPr/>
          <a:lstStyle/>
          <a:p>
            <a:r>
              <a:rPr lang="en-US" dirty="0" smtClean="0"/>
              <a:t>Training Duration – </a:t>
            </a:r>
            <a:br>
              <a:rPr lang="en-US" dirty="0" smtClean="0"/>
            </a:br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86800" cy="5486400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en-US" sz="3000" dirty="0" smtClean="0"/>
              <a:t>Lectures: </a:t>
            </a:r>
            <a:r>
              <a:rPr lang="en-US" sz="2800" dirty="0" smtClean="0"/>
              <a:t>~ 12</a:t>
            </a:r>
            <a:r>
              <a:rPr lang="en-US" sz="3000" dirty="0"/>
              <a:t> </a:t>
            </a:r>
            <a:r>
              <a:rPr lang="en-US" sz="2800" dirty="0" smtClean="0"/>
              <a:t>hours</a:t>
            </a:r>
          </a:p>
          <a:p>
            <a:pPr>
              <a:lnSpc>
                <a:spcPct val="114000"/>
              </a:lnSpc>
            </a:pPr>
            <a:r>
              <a:rPr lang="en-US" sz="3000" dirty="0" smtClean="0"/>
              <a:t>Practical exercises: </a:t>
            </a:r>
            <a:r>
              <a:rPr lang="en-US" sz="3000" i="1" dirty="0" smtClean="0"/>
              <a:t>optional</a:t>
            </a:r>
            <a:r>
              <a:rPr lang="en-US" sz="3000" dirty="0" smtClean="0"/>
              <a:t>, ~12 </a:t>
            </a:r>
            <a:r>
              <a:rPr lang="en-US" sz="2800" dirty="0" smtClean="0"/>
              <a:t>hours</a:t>
            </a:r>
          </a:p>
          <a:p>
            <a:pPr>
              <a:lnSpc>
                <a:spcPct val="114000"/>
              </a:lnSpc>
            </a:pPr>
            <a:r>
              <a:rPr lang="en-US" sz="3000" dirty="0" smtClean="0"/>
              <a:t>Homework: </a:t>
            </a:r>
            <a:r>
              <a:rPr lang="en-US" sz="2800" dirty="0" smtClean="0"/>
              <a:t>~ 2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dirty="0" smtClean="0"/>
              <a:t>-3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0</a:t>
            </a:r>
            <a:r>
              <a:rPr lang="en-US" sz="2800" dirty="0" smtClean="0"/>
              <a:t> hours</a:t>
            </a:r>
            <a:endParaRPr lang="en-US" sz="2800" dirty="0"/>
          </a:p>
          <a:p>
            <a:pPr>
              <a:lnSpc>
                <a:spcPct val="114000"/>
              </a:lnSpc>
            </a:pPr>
            <a:r>
              <a:rPr lang="en-US" sz="3000" dirty="0" smtClean="0"/>
              <a:t>Test: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 hour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16300"/>
            <a:ext cx="4648200" cy="3098800"/>
          </a:xfrm>
          <a:prstGeom prst="roundRect">
            <a:avLst>
              <a:gd name="adj" fmla="val 85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074" name="Picture 2" descr="clock, folder, graphite, stripped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5524500"/>
            <a:ext cx="1333499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7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152400"/>
            <a:ext cx="6705600" cy="838200"/>
          </a:xfrm>
        </p:spPr>
        <p:txBody>
          <a:bodyPr/>
          <a:lstStyle/>
          <a:p>
            <a:r>
              <a:rPr lang="en-US" dirty="0" smtClean="0"/>
              <a:t>Why HTML, CSS and JS?</a:t>
            </a:r>
            <a:endParaRPr lang="en-US" dirty="0"/>
          </a:p>
        </p:txBody>
      </p:sp>
      <p:sp>
        <p:nvSpPr>
          <p:cNvPr id="4833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r>
              <a:rPr lang="en-US" dirty="0"/>
              <a:t>HTML, </a:t>
            </a:r>
            <a:r>
              <a:rPr lang="en-US" dirty="0" smtClean="0"/>
              <a:t>CSS and </a:t>
            </a:r>
            <a:r>
              <a:rPr lang="en-US" dirty="0"/>
              <a:t>JS </a:t>
            </a:r>
            <a:r>
              <a:rPr lang="en-US" dirty="0" smtClean="0"/>
              <a:t>– standard for web-based UI</a:t>
            </a:r>
          </a:p>
          <a:p>
            <a:pPr lvl="1"/>
            <a:r>
              <a:rPr lang="en-US" dirty="0" smtClean="0"/>
              <a:t>Web-based applications are extremely popular</a:t>
            </a:r>
          </a:p>
          <a:p>
            <a:pPr lvl="1"/>
            <a:r>
              <a:rPr lang="en-US" dirty="0" smtClean="0"/>
              <a:t>Run on anything with a browser</a:t>
            </a:r>
          </a:p>
          <a:p>
            <a:pPr lvl="1"/>
            <a:r>
              <a:rPr lang="en-US" dirty="0"/>
              <a:t>Windows 8 </a:t>
            </a:r>
            <a:r>
              <a:rPr lang="en-US" dirty="0" smtClean="0"/>
              <a:t>devices can run HTML, CSS and JS natively</a:t>
            </a:r>
          </a:p>
          <a:p>
            <a:r>
              <a:rPr lang="en-US" dirty="0" smtClean="0"/>
              <a:t>HTML and CSS – evolving standards</a:t>
            </a:r>
          </a:p>
          <a:p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High-level scripting language, fast to write, object-oriented, runs on client, lots of </a:t>
            </a:r>
            <a:r>
              <a:rPr lang="en-US" dirty="0" smtClean="0"/>
              <a:t>APIs</a:t>
            </a:r>
            <a:endParaRPr lang="en-US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60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mage.guardian.co.uk/sys-images/Arts/Arts_/Pictures/2007/02/06/books460.jpg"/>
          <p:cNvPicPr>
            <a:picLocks noChangeAspect="1" noChangeArrowheads="1"/>
          </p:cNvPicPr>
          <p:nvPr/>
        </p:nvPicPr>
        <p:blipFill>
          <a:blip r:embed="rId3" cstate="print">
            <a:lum bright="10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4381500" cy="3133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8150" y="5076039"/>
            <a:ext cx="8229600" cy="685800"/>
          </a:xfr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0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838200"/>
            <a:ext cx="7315200" cy="5715000"/>
          </a:xfrm>
        </p:spPr>
        <p:txBody>
          <a:bodyPr/>
          <a:lstStyle/>
          <a:p>
            <a:pPr lvl="0">
              <a:lnSpc>
                <a:spcPct val="95000"/>
              </a:lnSpc>
            </a:pPr>
            <a:r>
              <a:rPr lang="en-US" sz="2800" u="sng" dirty="0">
                <a:hlinkClick r:id="rId3"/>
              </a:rPr>
              <a:t>“Designing with Web Standards”</a:t>
            </a:r>
            <a:r>
              <a:rPr lang="en-US" sz="2800" dirty="0"/>
              <a:t>, </a:t>
            </a:r>
            <a:r>
              <a:rPr lang="en-US" sz="2800" dirty="0" smtClean="0"/>
              <a:t>               Jeffrey </a:t>
            </a:r>
            <a:r>
              <a:rPr lang="en-US" sz="2800" dirty="0"/>
              <a:t>Zeldman, New Riders Press, 2005, </a:t>
            </a:r>
            <a:r>
              <a:rPr lang="en-US" sz="2800" dirty="0" smtClean="0"/>
              <a:t>ISBN 9780321616951</a:t>
            </a:r>
          </a:p>
          <a:p>
            <a:pPr lvl="0">
              <a:lnSpc>
                <a:spcPct val="95000"/>
              </a:lnSpc>
            </a:pPr>
            <a:r>
              <a:rPr lang="en-US" sz="2800" dirty="0" smtClean="0"/>
              <a:t>"</a:t>
            </a:r>
            <a:r>
              <a:rPr lang="en-US" sz="2800" u="sng" dirty="0" smtClean="0">
                <a:hlinkClick r:id="rId4"/>
              </a:rPr>
              <a:t>HTML &amp; XHTML: The Definitive Guide, Sixth Edition</a:t>
            </a:r>
            <a:r>
              <a:rPr lang="en-US" sz="2800" dirty="0" smtClean="0"/>
              <a:t>", Chuck </a:t>
            </a:r>
            <a:r>
              <a:rPr lang="en-US" sz="2800" dirty="0" err="1" smtClean="0"/>
              <a:t>Musciano</a:t>
            </a:r>
            <a:r>
              <a:rPr lang="en-US" sz="2800" dirty="0" smtClean="0"/>
              <a:t>,                               Bill Kennedy, O'Reilly, 2006, ISBN 9780596527327</a:t>
            </a:r>
          </a:p>
          <a:p>
            <a:pPr lvl="0">
              <a:lnSpc>
                <a:spcPct val="95000"/>
              </a:lnSpc>
            </a:pPr>
            <a:r>
              <a:rPr lang="en-US" sz="2800" dirty="0" smtClean="0"/>
              <a:t>"</a:t>
            </a:r>
            <a:r>
              <a:rPr lang="en-US" sz="2800" u="sng" dirty="0">
                <a:hlinkClick r:id="rId5"/>
              </a:rPr>
              <a:t>CSS: The Definitive Guide, Third Edition</a:t>
            </a:r>
            <a:r>
              <a:rPr lang="en-US" sz="2800" dirty="0"/>
              <a:t>", Eric Meyer, O'Reilly, 2006, </a:t>
            </a:r>
            <a:r>
              <a:rPr lang="en-US" sz="2800" dirty="0" smtClean="0"/>
              <a:t>ISBN 9780596527334</a:t>
            </a:r>
          </a:p>
          <a:p>
            <a:pPr lvl="0">
              <a:lnSpc>
                <a:spcPct val="95000"/>
              </a:lnSpc>
            </a:pPr>
            <a:r>
              <a:rPr lang="en-US" sz="2800" u="sng" dirty="0" smtClean="0">
                <a:hlinkClick r:id="rId6"/>
              </a:rPr>
              <a:t>“PPK on JavaScript”</a:t>
            </a:r>
            <a:r>
              <a:rPr lang="en-US" sz="2800" dirty="0" smtClean="0"/>
              <a:t>,                                         Peter Paul-Koch, New Riders Press, 2006, ISBN 9780321423306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026" name="Picture 2" descr="http://bau-images.tangentone.com.au/images/ar/97803216/9780321616951/180/0/plain/designing-with-web-standard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5" y="990600"/>
            <a:ext cx="981455" cy="125953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thewinkstore.com/files/ingram/small/0321489462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4" y="5378825"/>
            <a:ext cx="981456" cy="121920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ecx.images-amazon.com/images/I/51KMZ7UOlnL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5" y="2400300"/>
            <a:ext cx="984504" cy="129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dn4.fishpond.co.nz/9780596527334-crop-325x325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85" y="3886200"/>
            <a:ext cx="984504" cy="1295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64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</a:t>
            </a:r>
            <a:r>
              <a:rPr lang="en-US" dirty="0" smtClean="0"/>
              <a:t>and </a:t>
            </a:r>
            <a:br>
              <a:rPr lang="en-US" dirty="0" smtClean="0"/>
            </a:br>
            <a:r>
              <a:rPr lang="en-US" dirty="0" smtClean="0"/>
              <a:t>UI </a:t>
            </a:r>
            <a:r>
              <a:rPr lang="en-US" dirty="0"/>
              <a:t>Technologies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1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"Web Design with HTML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CSS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 and JavaScript" course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&quot;Web Design with HTML 5, CSS 3 and JavaScript&quot; course @ Telerik Academy"/>
              </a:rPr>
              <a:t>html5course.telerik.com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6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6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2349" y="5029200"/>
            <a:ext cx="1466851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4" tooltip="Telerik Software Academy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969616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9" tooltip="Telerik Academy @ Facebook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2100" y="4228275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>
            <a:hlinkClick r:id="rId3" tooltip="&quot;Web Design with HTML 5, CSS 3 and JavaScript&quot; course @ Telerik Academy"/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2349" y="1026915"/>
            <a:ext cx="1314452" cy="1046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485" y="1676400"/>
            <a:ext cx="8405515" cy="685800"/>
          </a:xfrm>
        </p:spPr>
        <p:txBody>
          <a:bodyPr/>
          <a:lstStyle/>
          <a:p>
            <a:pPr algn="l"/>
            <a:r>
              <a:rPr lang="en-US" dirty="0" smtClean="0"/>
              <a:t>"Software Academy"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478880"/>
            <a:ext cx="7391400" cy="569120"/>
          </a:xfrm>
        </p:spPr>
        <p:txBody>
          <a:bodyPr/>
          <a:lstStyle/>
          <a:p>
            <a:r>
              <a:rPr lang="en-US" dirty="0" smtClean="0"/>
              <a:t>Quick Reminder</a:t>
            </a:r>
            <a:endParaRPr lang="en-US" dirty="0"/>
          </a:p>
        </p:txBody>
      </p:sp>
      <p:pic>
        <p:nvPicPr>
          <p:cNvPr id="12290" name="Picture 2" descr="http://blog.exe.jp/~kobatoyouchien/img/uploads/course-karate1-thumbnail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924300"/>
            <a:ext cx="32004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blog.tinyprints.com/wp-content/uploads/2009/05/bakerel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957" y="3429000"/>
            <a:ext cx="3087043" cy="20559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ertificat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423">
            <a:off x="7790540" y="401851"/>
            <a:ext cx="898924" cy="8989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0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13360"/>
            <a:ext cx="7086600" cy="838200"/>
          </a:xfrm>
        </p:spPr>
        <p:txBody>
          <a:bodyPr/>
          <a:lstStyle/>
          <a:p>
            <a:r>
              <a:rPr lang="en-US" dirty="0" smtClean="0"/>
              <a:t>Software Academy:</a:t>
            </a:r>
            <a:br>
              <a:rPr lang="en-US" dirty="0" smtClean="0"/>
            </a:br>
            <a:r>
              <a:rPr lang="en-US" dirty="0" smtClean="0"/>
              <a:t>First Semester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semester</a:t>
            </a:r>
          </a:p>
          <a:p>
            <a:pPr lvl="1"/>
            <a:r>
              <a:rPr lang="en-US" dirty="0" smtClean="0"/>
              <a:t>C# programming and Web technologies basics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times weekly,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hours in class + 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4" t="-4944" r="-1837" b="-5801"/>
          <a:stretch/>
        </p:blipFill>
        <p:spPr bwMode="auto">
          <a:xfrm>
            <a:off x="723900" y="3308650"/>
            <a:ext cx="7683500" cy="3015950"/>
          </a:xfrm>
          <a:prstGeom prst="roundRect">
            <a:avLst>
              <a:gd name="adj" fmla="val 1905"/>
            </a:avLst>
          </a:prstGeom>
          <a:solidFill>
            <a:srgbClr val="FFFFFF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3804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13360"/>
            <a:ext cx="7086600" cy="838200"/>
          </a:xfrm>
        </p:spPr>
        <p:txBody>
          <a:bodyPr/>
          <a:lstStyle/>
          <a:p>
            <a:r>
              <a:rPr lang="en-US" dirty="0"/>
              <a:t>Software Academy:</a:t>
            </a:r>
            <a:br>
              <a:rPr lang="en-US" dirty="0"/>
            </a:br>
            <a:r>
              <a:rPr lang="en-US" dirty="0" smtClean="0"/>
              <a:t>Second </a:t>
            </a:r>
            <a:r>
              <a:rPr lang="en-US" dirty="0"/>
              <a:t>Semester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semester</a:t>
            </a:r>
          </a:p>
          <a:p>
            <a:pPr lvl="1"/>
            <a:r>
              <a:rPr lang="en-US" dirty="0" smtClean="0"/>
              <a:t>Advanced C# and JavaScript programming</a:t>
            </a:r>
          </a:p>
          <a:p>
            <a:pPr lvl="1"/>
            <a:r>
              <a:rPr lang="en-US" dirty="0" smtClean="0"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times weekly,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4</a:t>
            </a:r>
            <a:r>
              <a:rPr lang="en-US" dirty="0" smtClean="0"/>
              <a:t> hours in class + homework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t="-4692" r="-1837" b="-5288"/>
          <a:stretch/>
        </p:blipFill>
        <p:spPr bwMode="auto">
          <a:xfrm>
            <a:off x="723900" y="3317223"/>
            <a:ext cx="7696200" cy="2997769"/>
          </a:xfrm>
          <a:prstGeom prst="roundRect">
            <a:avLst>
              <a:gd name="adj" fmla="val 1905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94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13360"/>
            <a:ext cx="7086600" cy="838200"/>
          </a:xfrm>
        </p:spPr>
        <p:txBody>
          <a:bodyPr/>
          <a:lstStyle/>
          <a:p>
            <a:r>
              <a:rPr lang="en-US" dirty="0"/>
              <a:t>Software Academy:</a:t>
            </a:r>
            <a:br>
              <a:rPr lang="en-US" dirty="0"/>
            </a:br>
            <a:r>
              <a:rPr lang="en-US" dirty="0" smtClean="0"/>
              <a:t>Third Semester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168400"/>
            <a:ext cx="8686800" cy="5486400"/>
          </a:xfrm>
        </p:spPr>
        <p:txBody>
          <a:bodyPr/>
          <a:lstStyle/>
          <a:p>
            <a:r>
              <a:rPr lang="en-US" sz="3000" dirty="0" smtClean="0"/>
              <a:t>Full time –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sz="3000" dirty="0" smtClean="0"/>
              <a:t> times weekly,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8</a:t>
            </a:r>
            <a:r>
              <a:rPr lang="en-US" sz="3000" dirty="0" smtClean="0"/>
              <a:t> hours in class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1" t="-2241" r="-1644" b="-2350"/>
          <a:stretch/>
        </p:blipFill>
        <p:spPr bwMode="auto">
          <a:xfrm>
            <a:off x="1193800" y="1879600"/>
            <a:ext cx="6769100" cy="4521199"/>
          </a:xfrm>
          <a:prstGeom prst="roundRect">
            <a:avLst>
              <a:gd name="adj" fmla="val 1905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4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096870"/>
            <a:ext cx="7924800" cy="1295400"/>
          </a:xfrm>
        </p:spPr>
        <p:txBody>
          <a:bodyPr/>
          <a:lstStyle/>
          <a:p>
            <a:r>
              <a:rPr lang="en-US" dirty="0" smtClean="0"/>
              <a:t>Web Design and UI Technologies: </a:t>
            </a:r>
            <a:br>
              <a:rPr lang="en-US" dirty="0" smtClean="0"/>
            </a:br>
            <a:r>
              <a:rPr lang="en-US" dirty="0" smtClean="0"/>
              <a:t>Objectives &amp; Program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943599"/>
            <a:ext cx="7924800" cy="569120"/>
          </a:xfrm>
        </p:spPr>
        <p:txBody>
          <a:bodyPr/>
          <a:lstStyle/>
          <a:p>
            <a:r>
              <a:rPr lang="en-US" dirty="0"/>
              <a:t>What Topics Shall We Cover?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762001"/>
            <a:ext cx="3524039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62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About the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</a:t>
            </a:r>
            <a:r>
              <a:rPr lang="en-US" sz="3000" dirty="0" smtClean="0"/>
              <a:t>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Design</a:t>
            </a:r>
            <a:r>
              <a:rPr lang="en-US" sz="3000" dirty="0" smtClean="0"/>
              <a:t> 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and UI Technologies </a:t>
            </a:r>
            <a:r>
              <a:rPr lang="en-US" sz="3000" dirty="0" smtClean="0"/>
              <a:t>track objectives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Provide </a:t>
            </a:r>
            <a:r>
              <a:rPr lang="en-US" dirty="0"/>
              <a:t>concepts, </a:t>
            </a:r>
            <a:r>
              <a:rPr lang="en-US" dirty="0" smtClean="0"/>
              <a:t>technologies and </a:t>
            </a:r>
            <a:br>
              <a:rPr lang="en-US" dirty="0" smtClean="0"/>
            </a:br>
            <a:r>
              <a:rPr lang="en-US" dirty="0" smtClean="0"/>
              <a:t>skills </a:t>
            </a:r>
            <a:r>
              <a:rPr lang="en-US" dirty="0"/>
              <a:t>for </a:t>
            </a:r>
            <a:r>
              <a:rPr lang="en-US" dirty="0" smtClean="0"/>
              <a:t>web front-end development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CSS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Basics of SEO and CMS (WordPress, </a:t>
            </a:r>
            <a:r>
              <a:rPr lang="en-US" dirty="0" err="1" smtClean="0"/>
              <a:t>Sitefinity</a:t>
            </a:r>
            <a:r>
              <a:rPr lang="en-US" dirty="0" smtClean="0"/>
              <a:t>, Joomla)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Teach the basics of creating user interface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/>
              <a:t>Cover technologies for building desktop UI</a:t>
            </a:r>
          </a:p>
          <a:p>
            <a:pPr lvl="2">
              <a:lnSpc>
                <a:spcPct val="100000"/>
              </a:lnSpc>
              <a:spcBef>
                <a:spcPts val="1200"/>
              </a:spcBef>
            </a:pPr>
            <a:r>
              <a:rPr lang="en-US" sz="3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In the later stages of the </a:t>
            </a: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track</a:t>
            </a:r>
            <a:endParaRPr lang="en-US" sz="3000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62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headrush.typepad.com/photos/uncategorized/book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334037"/>
            <a:ext cx="4391026" cy="2913576"/>
          </a:xfrm>
          <a:prstGeom prst="roundRect">
            <a:avLst>
              <a:gd name="adj" fmla="val 60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31750"/>
          </a:effec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181600"/>
            <a:ext cx="8229600" cy="685800"/>
          </a:xfrm>
        </p:spPr>
        <p:txBody>
          <a:bodyPr/>
          <a:lstStyle/>
          <a:p>
            <a:r>
              <a:rPr lang="en-US" dirty="0" smtClean="0"/>
              <a:t>Track Curriculum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3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Academy-2012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Telerik-Academy-2012</Template>
  <TotalTime>1797</TotalTime>
  <Words>633</Words>
  <Application>Microsoft Office PowerPoint</Application>
  <PresentationFormat>On-screen Show (4:3)</PresentationFormat>
  <Paragraphs>187</Paragraphs>
  <Slides>26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Telerik-Academy-2012</vt:lpstr>
      <vt:lpstr>Web Design and  UI Technologies</vt:lpstr>
      <vt:lpstr>Table of Contents</vt:lpstr>
      <vt:lpstr>"Software Academy" Program</vt:lpstr>
      <vt:lpstr>Software Academy: First Semester</vt:lpstr>
      <vt:lpstr>Software Academy: Second Semester</vt:lpstr>
      <vt:lpstr>Software Academy: Third Semester</vt:lpstr>
      <vt:lpstr>Web Design and UI Technologies:  Objectives &amp; Program</vt:lpstr>
      <vt:lpstr>About the Track</vt:lpstr>
      <vt:lpstr>Track Curriculum</vt:lpstr>
      <vt:lpstr>HTML Basics</vt:lpstr>
      <vt:lpstr>CSS Styling</vt:lpstr>
      <vt:lpstr>Slice and Dice</vt:lpstr>
      <vt:lpstr>JavaScript Basics</vt:lpstr>
      <vt:lpstr> Advanced JavaScript</vt:lpstr>
      <vt:lpstr>JavaScript Libraries and UI</vt:lpstr>
      <vt:lpstr>Assessment</vt:lpstr>
      <vt:lpstr>Scoring for HTML Basics</vt:lpstr>
      <vt:lpstr>Pass / Fail / Excellence  Criteria</vt:lpstr>
      <vt:lpstr>HTML Basics Test –  Sample Question</vt:lpstr>
      <vt:lpstr>HTML Basics Course – More Details </vt:lpstr>
      <vt:lpstr>Training Duration –  HTML Basics</vt:lpstr>
      <vt:lpstr>Why HTML, CSS and JS?</vt:lpstr>
      <vt:lpstr>Recommended Books</vt:lpstr>
      <vt:lpstr>Recommended Books</vt:lpstr>
      <vt:lpstr>Web Design and  UI Technologies</vt:lpstr>
      <vt:lpstr>Free Trainings @ Telerik Academy</vt:lpstr>
    </vt:vector>
  </TitlesOfParts>
  <Company>Telerik Corporation</Company>
  <LinksUpToDate>false</LinksUpToDate>
  <SharedDoc>false</SharedDoc>
  <HyperlinkBase>http://html5course.telerik.com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Design with HTML5, CSS3 and JavaScript - Course Overview</dc:title>
  <dc:subject>Web Design with HTML5, CSS3 and JavaScript Course</dc:subject>
  <dc:creator>Doncho Minkov</dc:creator>
  <cp:keywords>HTML, Free course, JavaScript, jQuery, WordPress, Web Applications, Web Services, CSS, Content Management Systems, Telerik Software Academy, Telerik Academy, Free courses for developers, Web design course, Web front-end course, Free training materials</cp:keywords>
  <dc:description>Web Design with HTML5, CSS3 and JavaScript free training course overview _x000d_
Telerik Software Academy: http://html5course.telerik.com _x000d_
The website and all video materials are in Bulgarian _x000d_
About Telerik and Telerik Academy; About the Course; Requirements; Course Curriculum; Trainers Team; Schedule; Assessment, Exams, Certification; Resources</dc:description>
  <cp:lastModifiedBy>Svetlin Nakov</cp:lastModifiedBy>
  <cp:revision>367</cp:revision>
  <dcterms:created xsi:type="dcterms:W3CDTF">2007-12-08T16:03:35Z</dcterms:created>
  <dcterms:modified xsi:type="dcterms:W3CDTF">2012-09-21T18:04:22Z</dcterms:modified>
  <cp:category>Web Design Course</cp:category>
</cp:coreProperties>
</file>